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5"/>
  </p:notesMasterIdLst>
  <p:sldIdLst>
    <p:sldId id="256" r:id="rId2"/>
    <p:sldId id="259" r:id="rId3"/>
    <p:sldId id="277" r:id="rId4"/>
    <p:sldId id="25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6" r:id="rId13"/>
    <p:sldId id="28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8/03/2023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3/8/2023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n-AU" dirty="0"/>
              <a:t>The Skeletal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r>
              <a:rPr lang="en-US" dirty="0"/>
              <a:t>GTHBY Human Biology</a:t>
            </a:r>
            <a:endParaRPr lang="en-AU" dirty="0"/>
          </a:p>
          <a:p>
            <a:endParaRPr lang="en-A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Graphic 5" descr="Skeleton with solid fill">
            <a:extLst>
              <a:ext uri="{FF2B5EF4-FFF2-40B4-BE49-F238E27FC236}">
                <a16:creationId xmlns:a16="http://schemas.microsoft.com/office/drawing/2014/main" id="{2FE9EEFD-D3A7-A622-C5B9-CF13B1B6A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2571" y="1794394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2AC0A9-C39D-AA8D-D747-A319260B91B0}"/>
              </a:ext>
            </a:extLst>
          </p:cNvPr>
          <p:cNvSpPr txBox="1"/>
          <p:nvPr/>
        </p:nvSpPr>
        <p:spPr>
          <a:xfrm>
            <a:off x="775200" y="2690334"/>
            <a:ext cx="495183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a) Long bones</a:t>
            </a:r>
          </a:p>
          <a:p>
            <a:r>
              <a:rPr lang="en-US" sz="3600" dirty="0"/>
              <a:t>b) Short bones</a:t>
            </a:r>
          </a:p>
          <a:p>
            <a:r>
              <a:rPr lang="en-US" sz="3600" dirty="0"/>
              <a:t>c) Flat Bones </a:t>
            </a:r>
          </a:p>
          <a:p>
            <a:r>
              <a:rPr lang="en-US" sz="3600" dirty="0"/>
              <a:t>d) Irregular bones</a:t>
            </a:r>
          </a:p>
          <a:p>
            <a:r>
              <a:rPr lang="en-US" sz="3600" dirty="0"/>
              <a:t>e) Sesamoid bones</a:t>
            </a:r>
            <a:endParaRPr lang="en-US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27E3BF-6DBC-3F73-5516-B9D16A69C7B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048001" y="84899"/>
            <a:ext cx="9144000" cy="671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4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1B134F-F2FD-FC7E-7962-FC53ED2A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Bone classification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407190-317E-B0A3-6169-DEB799121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389" y="2229853"/>
            <a:ext cx="11470106" cy="4459705"/>
          </a:xfrm>
        </p:spPr>
        <p:txBody>
          <a:bodyPr>
            <a:normAutofit fontScale="55000" lnSpcReduction="20000"/>
          </a:bodyPr>
          <a:lstStyle/>
          <a:p>
            <a:pPr>
              <a:spcBef>
                <a:spcPct val="50000"/>
              </a:spcBef>
              <a:buFontTx/>
              <a:buAutoNum type="alphaLcParenR"/>
            </a:pPr>
            <a:r>
              <a:rPr lang="en-AU" altLang="en-US" sz="3300" b="1" dirty="0">
                <a:solidFill>
                  <a:srgbClr val="FF0000"/>
                </a:solidFill>
                <a:latin typeface="Comic Sans MS" panose="030F0702030302020204" pitchFamily="66" charset="0"/>
              </a:rPr>
              <a:t>Long bones</a:t>
            </a:r>
            <a:r>
              <a:rPr lang="en-AU" altLang="en-US" sz="3300" b="1" dirty="0">
                <a:latin typeface="Comic Sans MS" panose="030F0702030302020204" pitchFamily="66" charset="0"/>
              </a:rPr>
              <a:t> – Longer than they are wide. They are found in the arms and legs.  The hollow cavity contains marrow where blood cells are produced.</a:t>
            </a:r>
          </a:p>
          <a:p>
            <a:pPr>
              <a:spcBef>
                <a:spcPct val="50000"/>
              </a:spcBef>
              <a:buFontTx/>
              <a:buAutoNum type="alphaLcParenR"/>
            </a:pPr>
            <a:r>
              <a:rPr lang="en-AU" altLang="en-US" sz="3300" b="1" dirty="0">
                <a:solidFill>
                  <a:srgbClr val="FF0000"/>
                </a:solidFill>
                <a:latin typeface="Comic Sans MS" panose="030F0702030302020204" pitchFamily="66" charset="0"/>
              </a:rPr>
              <a:t>Short bones</a:t>
            </a:r>
            <a:r>
              <a:rPr lang="en-AU" altLang="en-US" sz="3300" b="1" dirty="0">
                <a:latin typeface="Comic Sans MS" panose="030F0702030302020204" pitchFamily="66" charset="0"/>
              </a:rPr>
              <a:t> - Shaped like cubes and are found primarily in the wrist and ankles.</a:t>
            </a:r>
            <a:r>
              <a:rPr lang="en-AU" altLang="en-US" sz="3300" dirty="0"/>
              <a:t> </a:t>
            </a:r>
            <a:endParaRPr lang="en-AU" altLang="en-US" sz="3300" b="1" dirty="0">
              <a:latin typeface="Comic Sans MS" panose="030F0702030302020204" pitchFamily="66" charset="0"/>
            </a:endParaRPr>
          </a:p>
          <a:p>
            <a:pPr>
              <a:spcBef>
                <a:spcPct val="50000"/>
              </a:spcBef>
              <a:buFontTx/>
              <a:buAutoNum type="alphaLcParenR"/>
            </a:pPr>
            <a:r>
              <a:rPr lang="en-AU" altLang="en-US" sz="3300" b="1" dirty="0">
                <a:solidFill>
                  <a:srgbClr val="FF0000"/>
                </a:solidFill>
                <a:latin typeface="Comic Sans MS" panose="030F0702030302020204" pitchFamily="66" charset="0"/>
              </a:rPr>
              <a:t>Flat Bones</a:t>
            </a:r>
            <a:r>
              <a:rPr lang="en-AU" altLang="en-US" sz="3300" b="1" dirty="0">
                <a:latin typeface="Comic Sans MS" panose="030F0702030302020204" pitchFamily="66" charset="0"/>
              </a:rPr>
              <a:t> - Thin, flat, and curved. They form the ribs, breastbone, and skull.  Main function is to protect organs.</a:t>
            </a:r>
          </a:p>
          <a:p>
            <a:pPr>
              <a:spcBef>
                <a:spcPct val="50000"/>
              </a:spcBef>
              <a:buFontTx/>
              <a:buAutoNum type="alphaLcParenR"/>
            </a:pPr>
            <a:r>
              <a:rPr lang="en-AU" altLang="en-US" sz="3300" b="1" dirty="0">
                <a:solidFill>
                  <a:srgbClr val="FF0000"/>
                </a:solidFill>
                <a:latin typeface="Comic Sans MS" panose="030F0702030302020204" pitchFamily="66" charset="0"/>
              </a:rPr>
              <a:t>Irregular bones</a:t>
            </a:r>
            <a:r>
              <a:rPr lang="en-AU" altLang="en-US" sz="3300" b="1" dirty="0">
                <a:latin typeface="Comic Sans MS" panose="030F0702030302020204" pitchFamily="66" charset="0"/>
              </a:rPr>
              <a:t> - Different shaped and are not classified as long, short, or flat. They include the hip bones, vertebrae.</a:t>
            </a:r>
          </a:p>
          <a:p>
            <a:pPr>
              <a:spcBef>
                <a:spcPct val="50000"/>
              </a:spcBef>
              <a:buFontTx/>
              <a:buAutoNum type="alphaLcParenR"/>
            </a:pPr>
            <a:r>
              <a:rPr lang="en-AU" altLang="en-US" sz="3300" b="1" dirty="0">
                <a:solidFill>
                  <a:srgbClr val="FF0000"/>
                </a:solidFill>
                <a:latin typeface="Comic Sans MS" panose="030F0702030302020204" pitchFamily="66" charset="0"/>
              </a:rPr>
              <a:t>Sesamoid bones</a:t>
            </a:r>
            <a:r>
              <a:rPr lang="en-AU" altLang="en-US" sz="3300" b="1" dirty="0">
                <a:latin typeface="Comic Sans MS" panose="030F0702030302020204" pitchFamily="66" charset="0"/>
              </a:rPr>
              <a:t> – Small round bony masses embedded in certain tendons that may be subjected to compression and tension. The largest sesamoid bone is the patella.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79330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7288E3-DDBD-CB0C-13BC-8048D1F93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254" y="0"/>
            <a:ext cx="9143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219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List functions of the Skeletal System</a:t>
            </a:r>
          </a:p>
          <a:p>
            <a:r>
              <a:rPr lang="en-AU" sz="2400" dirty="0"/>
              <a:t>Explain the difference between axial and appendicular skeleton (give examples of bones in each).</a:t>
            </a:r>
          </a:p>
          <a:p>
            <a:r>
              <a:rPr lang="en-AU" sz="2400" dirty="0"/>
              <a:t>Describe the structure of bones</a:t>
            </a:r>
          </a:p>
          <a:p>
            <a:r>
              <a:rPr lang="en-AU" sz="2400" dirty="0"/>
              <a:t>Classify bones by shape</a:t>
            </a:r>
          </a:p>
        </p:txBody>
      </p:sp>
    </p:spTree>
    <p:extLst>
      <p:ext uri="{BB962C8B-B14F-4D97-AF65-F5344CB8AC3E}">
        <p14:creationId xmlns:p14="http://schemas.microsoft.com/office/powerpoint/2010/main" val="1578853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F9DC-B428-D948-9D18-59CDA769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502A-71B1-1C0B-E3C6-592B35CB0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9715290" cy="4103504"/>
          </a:xfrm>
        </p:spPr>
        <p:txBody>
          <a:bodyPr>
            <a:normAutofit fontScale="92500"/>
          </a:bodyPr>
          <a:lstStyle/>
          <a:p>
            <a:pPr marL="457200" indent="-457200">
              <a:buAutoNum type="arabicPeriod"/>
            </a:pPr>
            <a:r>
              <a:rPr lang="en-AU" sz="2400" dirty="0"/>
              <a:t>Name the four lobes of the cerebrum.</a:t>
            </a:r>
          </a:p>
          <a:p>
            <a:pPr marL="457200" indent="-457200">
              <a:buAutoNum type="arabicPeriod"/>
            </a:pPr>
            <a:r>
              <a:rPr lang="en-AU" sz="2400" dirty="0"/>
              <a:t>Name the two divisions of the PNS, and for each of them, name their two divisions.</a:t>
            </a:r>
          </a:p>
          <a:p>
            <a:pPr marL="457200" indent="-457200">
              <a:buAutoNum type="arabicPeriod"/>
            </a:pPr>
            <a:r>
              <a:rPr lang="en-AU" sz="2400" dirty="0"/>
              <a:t>Draw the reflex arc, showing a receptor, effector, and three types of neurons.</a:t>
            </a:r>
          </a:p>
          <a:p>
            <a:pPr marL="457200" indent="-457200">
              <a:buAutoNum type="arabicPeriod"/>
            </a:pPr>
            <a:r>
              <a:rPr lang="en-AU" sz="2400" dirty="0"/>
              <a:t>Explain why the CNS component of the reflex arc uses interneurons in the spinal cord, rather than the brain.</a:t>
            </a:r>
            <a:endParaRPr lang="en-US" sz="2400" dirty="0"/>
          </a:p>
          <a:p>
            <a:pPr marL="457200" indent="-457200">
              <a:buAutoNum type="alphaLcParenR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8563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F851B-0797-20D5-E936-E4E78D020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36E2B-A7CB-A1A7-5EB3-E50B075D2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AF3235-B338-3012-25B0-07D3F3BE0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5" y="-13319"/>
            <a:ext cx="12178075" cy="619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784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Intentions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>
              <a:lnSpc>
                <a:spcPct val="115000"/>
              </a:lnSpc>
              <a:spcAft>
                <a:spcPts val="600"/>
              </a:spcAft>
              <a:tabLst>
                <a:tab pos="228600" algn="l"/>
              </a:tabLst>
            </a:pPr>
            <a:r>
              <a:rPr lang="en-A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skeleton as the structural framework of the body</a:t>
            </a:r>
            <a:endParaRPr lang="en-A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15000"/>
              </a:lnSpc>
              <a:spcAft>
                <a:spcPts val="600"/>
              </a:spcAft>
              <a:tabLst>
                <a:tab pos="228600" algn="l"/>
              </a:tabLst>
            </a:pPr>
            <a:endParaRPr lang="en-AU" sz="5400" dirty="0"/>
          </a:p>
        </p:txBody>
      </p:sp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List functions of the Skeletal System</a:t>
            </a:r>
          </a:p>
          <a:p>
            <a:r>
              <a:rPr lang="en-AU" sz="2400" dirty="0"/>
              <a:t>Explain the difference between axial and appendicular skeleton (give examples of bones in each).</a:t>
            </a:r>
          </a:p>
          <a:p>
            <a:r>
              <a:rPr lang="en-AU" sz="2400" dirty="0"/>
              <a:t>Describe the structure of bones</a:t>
            </a:r>
          </a:p>
          <a:p>
            <a:r>
              <a:rPr lang="en-AU" sz="2400" dirty="0"/>
              <a:t>Classify bones by shape</a:t>
            </a:r>
          </a:p>
        </p:txBody>
      </p:sp>
    </p:spTree>
    <p:extLst>
      <p:ext uri="{BB962C8B-B14F-4D97-AF65-F5344CB8AC3E}">
        <p14:creationId xmlns:p14="http://schemas.microsoft.com/office/powerpoint/2010/main" val="1088436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A9A5-7715-15B4-99BA-3E2CA33B1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of the skeletal system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40A18F-CDA5-30C8-C66E-3EDDA573F8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2627" y="1822340"/>
            <a:ext cx="1662867" cy="3651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F15CDC-3C1C-2283-7122-40A8B53AACAF}"/>
              </a:ext>
            </a:extLst>
          </p:cNvPr>
          <p:cNvSpPr txBox="1"/>
          <p:nvPr/>
        </p:nvSpPr>
        <p:spPr>
          <a:xfrm>
            <a:off x="23205" y="2349021"/>
            <a:ext cx="51826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1. Protection</a:t>
            </a:r>
          </a:p>
          <a:p>
            <a:r>
              <a:rPr lang="en-US" sz="2000" dirty="0"/>
              <a:t>The skeleton protects the soft tissue of the body’s organs.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D851C7-7A15-48C9-478E-B9545DFB2F61}"/>
              </a:ext>
            </a:extLst>
          </p:cNvPr>
          <p:cNvSpPr txBox="1"/>
          <p:nvPr/>
        </p:nvSpPr>
        <p:spPr>
          <a:xfrm>
            <a:off x="123119" y="3429000"/>
            <a:ext cx="49828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2. Stores Minerals </a:t>
            </a:r>
          </a:p>
          <a:p>
            <a:r>
              <a:rPr lang="en-US" sz="2000" dirty="0"/>
              <a:t>The bones store calcium and other minerals required by the body.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F2777E-1585-8099-5983-212CD4EB7C0C}"/>
              </a:ext>
            </a:extLst>
          </p:cNvPr>
          <p:cNvSpPr txBox="1"/>
          <p:nvPr/>
        </p:nvSpPr>
        <p:spPr>
          <a:xfrm>
            <a:off x="123119" y="4722362"/>
            <a:ext cx="566182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3. Support &amp; Shape </a:t>
            </a:r>
          </a:p>
          <a:p>
            <a:r>
              <a:rPr lang="en-US" sz="2000" dirty="0"/>
              <a:t>The bones of the body support &amp; give shape to the body.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EA78C0-9113-C6E1-0081-1A39AD6723E3}"/>
              </a:ext>
            </a:extLst>
          </p:cNvPr>
          <p:cNvSpPr txBox="1"/>
          <p:nvPr/>
        </p:nvSpPr>
        <p:spPr>
          <a:xfrm>
            <a:off x="6431351" y="2349021"/>
            <a:ext cx="51826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4. Aids in Hearing</a:t>
            </a:r>
          </a:p>
          <a:p>
            <a:r>
              <a:rPr lang="en-US" sz="2000" dirty="0"/>
              <a:t>The bones in the ears vibrate allowing you to hear.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A2F436-DE1A-FB05-9633-CEC5B4E4CC2B}"/>
              </a:ext>
            </a:extLst>
          </p:cNvPr>
          <p:cNvSpPr txBox="1"/>
          <p:nvPr/>
        </p:nvSpPr>
        <p:spPr>
          <a:xfrm>
            <a:off x="6574767" y="3628090"/>
            <a:ext cx="529542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5. Blood Production</a:t>
            </a:r>
          </a:p>
          <a:p>
            <a:r>
              <a:rPr lang="en-US" sz="2000" dirty="0"/>
              <a:t>Red blood cells are made in the ribs and limb bones.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5FA2F9-D0E7-4ECC-4D03-2426F5964B39}"/>
              </a:ext>
            </a:extLst>
          </p:cNvPr>
          <p:cNvSpPr txBox="1"/>
          <p:nvPr/>
        </p:nvSpPr>
        <p:spPr>
          <a:xfrm>
            <a:off x="5652039" y="5550490"/>
            <a:ext cx="641684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6. Movement </a:t>
            </a:r>
          </a:p>
          <a:p>
            <a:r>
              <a:rPr lang="en-US" sz="2000" dirty="0"/>
              <a:t>The bones and joints work with muscles to enable us to walk, run and sprint.</a:t>
            </a:r>
          </a:p>
        </p:txBody>
      </p:sp>
    </p:spTree>
    <p:extLst>
      <p:ext uri="{BB962C8B-B14F-4D97-AF65-F5344CB8AC3E}">
        <p14:creationId xmlns:p14="http://schemas.microsoft.com/office/powerpoint/2010/main" val="2895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2" grpId="0"/>
      <p:bldP spid="14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CF5F2-F9C5-31D9-7400-4E1160909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Axial skeleton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43824-2016-3796-09E2-85214EFF0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Consist of:</a:t>
            </a:r>
          </a:p>
          <a:p>
            <a:r>
              <a:rPr lang="en-US" sz="2400" dirty="0"/>
              <a:t>	Skull</a:t>
            </a:r>
          </a:p>
          <a:p>
            <a:r>
              <a:rPr lang="en-US" sz="2400" dirty="0"/>
              <a:t>	Spine </a:t>
            </a:r>
          </a:p>
          <a:p>
            <a:r>
              <a:rPr lang="en-US" sz="2400" dirty="0"/>
              <a:t>	Ribs</a:t>
            </a:r>
          </a:p>
          <a:p>
            <a:r>
              <a:rPr lang="en-US" sz="2400" dirty="0"/>
              <a:t>	Sternum</a:t>
            </a:r>
            <a:endParaRPr lang="en-A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0151A-E50E-AF5E-17E7-82E8B995D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426" y="685562"/>
            <a:ext cx="2725148" cy="548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641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9A001-A083-B281-14B8-2FDE83C9C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Appendicular skeleton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5AD3A3-0F8F-7303-3FB7-FE592BB23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33899" y="853156"/>
            <a:ext cx="2750060" cy="55626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8B130A-853C-02AE-866F-824811286D51}"/>
              </a:ext>
            </a:extLst>
          </p:cNvPr>
          <p:cNvSpPr txBox="1"/>
          <p:nvPr/>
        </p:nvSpPr>
        <p:spPr>
          <a:xfrm>
            <a:off x="962526" y="2390274"/>
            <a:ext cx="707137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Consist of the bones that make up the arms and legs (appendages) and girdle, which attach them to the rest of the body. </a:t>
            </a:r>
          </a:p>
          <a:p>
            <a:endParaRPr lang="en-US" sz="2400" dirty="0"/>
          </a:p>
          <a:p>
            <a:r>
              <a:rPr lang="en-US" sz="2400" dirty="0"/>
              <a:t>The pelvic girdle (two hip bones &amp; the sacrum and Coccyx) pectoral girdle (two collarbones) and two </a:t>
            </a:r>
            <a:r>
              <a:rPr lang="en-US" sz="2400" dirty="0" err="1"/>
              <a:t>scapulas</a:t>
            </a:r>
            <a:r>
              <a:rPr lang="en-US" sz="2400" dirty="0"/>
              <a:t> (shoulder blades).</a:t>
            </a:r>
          </a:p>
        </p:txBody>
      </p:sp>
    </p:spTree>
    <p:extLst>
      <p:ext uri="{BB962C8B-B14F-4D97-AF65-F5344CB8AC3E}">
        <p14:creationId xmlns:p14="http://schemas.microsoft.com/office/powerpoint/2010/main" val="3691195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2F085-0B89-D9DF-211F-C6753FED5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Structure of bones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F6FB19C-5E07-563C-07FE-E88FD7EF7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9491CF-1BE4-9E4C-656A-CD19E5FF2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89" y="0"/>
            <a:ext cx="8770571" cy="685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24907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472</Words>
  <Application>Microsoft Office PowerPoint</Application>
  <PresentationFormat>Widescreen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Meiryo</vt:lpstr>
      <vt:lpstr>Calibri</vt:lpstr>
      <vt:lpstr>Comic Sans MS</vt:lpstr>
      <vt:lpstr>Corbel</vt:lpstr>
      <vt:lpstr>SketchLinesVTI</vt:lpstr>
      <vt:lpstr>The Skeletal System</vt:lpstr>
      <vt:lpstr>Review</vt:lpstr>
      <vt:lpstr>PowerPoint Presentation</vt:lpstr>
      <vt:lpstr>Learning Intentions</vt:lpstr>
      <vt:lpstr>Success Criteria</vt:lpstr>
      <vt:lpstr>Functions of the skeletal system</vt:lpstr>
      <vt:lpstr>Axial skeleton</vt:lpstr>
      <vt:lpstr>Appendicular skeleton</vt:lpstr>
      <vt:lpstr>Structure of bones</vt:lpstr>
      <vt:lpstr>PowerPoint Presentation</vt:lpstr>
      <vt:lpstr>Bone classification</vt:lpstr>
      <vt:lpstr>PowerPoint Presentation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</cp:lastModifiedBy>
  <cp:revision>24</cp:revision>
  <dcterms:created xsi:type="dcterms:W3CDTF">2023-02-01T11:31:06Z</dcterms:created>
  <dcterms:modified xsi:type="dcterms:W3CDTF">2023-03-08T12:50:21Z</dcterms:modified>
</cp:coreProperties>
</file>

<file path=docProps/thumbnail.jpeg>
</file>